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98" r:id="rId7"/>
    <p:sldMasterId id="2147484218" r:id="rId8"/>
  </p:sldMasterIdLst>
  <p:notesMasterIdLst>
    <p:notesMasterId r:id="rId20"/>
  </p:notesMasterIdLst>
  <p:handoutMasterIdLst>
    <p:handoutMasterId r:id="rId21"/>
  </p:handoutMasterIdLst>
  <p:sldIdLst>
    <p:sldId id="432" r:id="rId9"/>
    <p:sldId id="639" r:id="rId10"/>
    <p:sldId id="650" r:id="rId11"/>
    <p:sldId id="651" r:id="rId12"/>
    <p:sldId id="654" r:id="rId13"/>
    <p:sldId id="655" r:id="rId14"/>
    <p:sldId id="652" r:id="rId15"/>
    <p:sldId id="653" r:id="rId16"/>
    <p:sldId id="656" r:id="rId17"/>
    <p:sldId id="657" r:id="rId18"/>
    <p:sldId id="644" r:id="rId19"/>
  </p:sldIdLst>
  <p:sldSz cx="12192000" cy="6858000"/>
  <p:notesSz cx="6884988" cy="10018713"/>
  <p:custDataLst>
    <p:tags r:id="rId22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092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179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271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361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5452" algn="l" defTabSz="914179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2543" algn="l" defTabSz="914179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199631" algn="l" defTabSz="914179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6723" algn="l" defTabSz="914179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5F"/>
    <a:srgbClr val="7B0664"/>
    <a:srgbClr val="FABB00"/>
    <a:srgbClr val="00A9D4"/>
    <a:srgbClr val="E32219"/>
    <a:srgbClr val="F5A241"/>
    <a:srgbClr val="E95C38"/>
    <a:srgbClr val="90B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9" autoAdjust="0"/>
    <p:restoredTop sz="92298" autoAdjust="0"/>
  </p:normalViewPr>
  <p:slideViewPr>
    <p:cSldViewPr snapToGrid="0" snapToObjects="1">
      <p:cViewPr varScale="1">
        <p:scale>
          <a:sx n="71" d="100"/>
          <a:sy n="71" d="100"/>
        </p:scale>
        <p:origin x="-492" y="-90"/>
      </p:cViewPr>
      <p:guideLst>
        <p:guide orient="horz" pos="1129"/>
        <p:guide orient="horz" pos="3995"/>
        <p:guide orient="horz" pos="4315"/>
        <p:guide orient="horz" pos="132"/>
        <p:guide pos="2588"/>
        <p:guide pos="5091"/>
        <p:guide pos="3779"/>
        <p:guide pos="3889"/>
        <p:guide pos="7349"/>
        <p:guide pos="2587"/>
        <p:guide pos="3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192" y="-90"/>
      </p:cViewPr>
      <p:guideLst>
        <p:guide orient="horz" pos="3155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2015-03-19 </a:t>
            </a:r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6CE9514-EA99-4A67-825F-99E1D2B64F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59471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1695E1F-2EE6-4BC3-A9CB-D2BDC401C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625539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09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17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27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3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5452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43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31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23" algn="l" defTabSz="9141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2015-03-19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C5B2-A74F-48CF-AC90-0321C56E8231}" type="slidenum">
              <a:rPr lang="en-US" smtClean="0">
                <a:solidFill>
                  <a:prstClr val="black"/>
                </a:solidFill>
              </a:rPr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 </a:t>
            </a:r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E3C11E-8872-468A-BA88-A98DD4591CDE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4955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1310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7666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4021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 </a:t>
            </a:r>
            <a:endParaRPr lang="en-US" sz="12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4955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1310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7666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4021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2015-03-19 </a:t>
            </a:r>
            <a:endParaRPr lang="en-US" sz="1200"/>
          </a:p>
        </p:txBody>
      </p:sp>
      <p:sp>
        <p:nvSpPr>
          <p:cNvPr id="645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4955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1310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7666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4021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 </a:t>
            </a:r>
            <a:endParaRPr lang="en-US" sz="1200"/>
          </a:p>
        </p:txBody>
      </p:sp>
      <p:sp>
        <p:nvSpPr>
          <p:cNvPr id="645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4955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1310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76663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40218" indent="-231778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5D572-124E-446A-B373-316C194591AF}" type="slidenum">
              <a:rPr lang="en-US" sz="1200" smtClean="0"/>
              <a:t>11</a:t>
            </a:fld>
            <a:endParaRPr lang="en-US" sz="1200"/>
          </a:p>
        </p:txBody>
      </p:sp>
      <p:sp>
        <p:nvSpPr>
          <p:cNvPr id="645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40395D-3DBB-4974-BA42-5CE653E52AAB}" type="slidenum">
              <a:rPr lang="en-US" altLang="en-US" smtClean="0"/>
              <a:t>2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372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74E7FB-21C3-4839-BFF9-DE4C46373C13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ECB56A-D088-409A-BC97-A61DA59C7B65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1BFADA-CCB7-4147-9BA8-484FA579AEED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61726-E642-4EBE-8DBF-BDC4A22D7929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04C1D-DC36-47A8-8F60-6686FEB44189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2D10AC-37C8-47FB-AF94-5683792991A3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5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2015-03-19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C3226B-7BC2-4B76-8D2E-CC39128DB91A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30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Info"/>
          <p:cNvSpPr txBox="1">
            <a:spLocks noChangeArrowheads="1"/>
          </p:cNvSpPr>
          <p:nvPr/>
        </p:nvSpPr>
        <p:spPr bwMode="auto">
          <a:xfrm>
            <a:off x="-2019298" y="2828929"/>
            <a:ext cx="1968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GB" sz="1200">
              <a:solidFill>
                <a:srgbClr val="FFFFFF"/>
              </a:solidFill>
            </a:endParaRPr>
          </a:p>
        </p:txBody>
      </p:sp>
      <p:pic>
        <p:nvPicPr>
          <p:cNvPr id="5" name="Logo2011" descr="ERI_UF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9" y="431803"/>
            <a:ext cx="13700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/>
          </p:nvPr>
        </p:nvSpPr>
        <p:spPr>
          <a:xfrm>
            <a:off x="524933" y="5137208"/>
            <a:ext cx="11140019" cy="1386001"/>
          </a:xfrm>
        </p:spPr>
        <p:txBody>
          <a:bodyPr anchor="b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2900" baseline="0">
                <a:latin typeface="+mn-l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/>
          </p:nvPr>
        </p:nvSpPr>
        <p:spPr>
          <a:xfrm>
            <a:off x="524942" y="1808711"/>
            <a:ext cx="11135785" cy="2839492"/>
          </a:xfrm>
        </p:spPr>
        <p:txBody>
          <a:bodyPr>
            <a:normAutofit/>
          </a:bodyPr>
          <a:lstStyle>
            <a:lvl1pPr>
              <a:lnSpc>
                <a:spcPct val="75000"/>
              </a:lnSpc>
              <a:defRPr sz="7100">
                <a:latin typeface="Ericsson Capital T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1742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524942" y="4010027"/>
            <a:ext cx="1114001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6193367" y="4010027"/>
            <a:ext cx="54715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/>
          </p:nvPr>
        </p:nvSpPr>
        <p:spPr>
          <a:xfrm>
            <a:off x="524935" y="4010027"/>
            <a:ext cx="5473700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/>
          </p:nvPr>
        </p:nvSpPr>
        <p:spPr>
          <a:xfrm>
            <a:off x="524942" y="4010027"/>
            <a:ext cx="1114001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9" y="1795463"/>
            <a:ext cx="5469467" cy="2070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5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75" y="4013201"/>
            <a:ext cx="5467351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75" y="1795465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42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81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9" y="1795463"/>
            <a:ext cx="5467351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76" y="4013201"/>
            <a:ext cx="5465233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76" y="1795465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56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9" y="4022726"/>
            <a:ext cx="5467351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76" y="4022726"/>
            <a:ext cx="5465233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9" y="1804993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76" y="1804993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5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1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238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75" y="1795464"/>
            <a:ext cx="5467351" cy="4284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42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28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5" y="1800224"/>
            <a:ext cx="5473700" cy="4724400"/>
          </a:xfrm>
        </p:spPr>
        <p:txBody>
          <a:bodyPr/>
          <a:lstStyle/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  <a:p>
            <a:pPr lvl="2"/>
            <a:r>
              <a:rPr lang="en-US" dirty="0" err="1" smtClean="0"/>
              <a:t>Third level</a:t>
            </a:r>
          </a:p>
          <a:p>
            <a:pPr lvl="3"/>
            <a:r>
              <a:rPr lang="en-US" dirty="0" err="1" smtClean="0"/>
              <a:t>Fourth level</a:t>
            </a:r>
          </a:p>
          <a:p>
            <a:pPr lvl="4"/>
            <a:r>
              <a:rPr lang="en-US" dirty="0" err="1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43" y="239718"/>
            <a:ext cx="9992783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1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76" y="1800000"/>
            <a:ext cx="11135785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05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4" y="1800224"/>
            <a:ext cx="5139267" cy="4724400"/>
          </a:xfrm>
        </p:spPr>
        <p:txBody>
          <a:bodyPr/>
          <a:lstStyle/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  <a:p>
            <a:pPr lvl="2"/>
            <a:r>
              <a:rPr lang="en-US" dirty="0" err="1" smtClean="0"/>
              <a:t>Third level</a:t>
            </a:r>
          </a:p>
          <a:p>
            <a:pPr lvl="3"/>
            <a:r>
              <a:rPr lang="en-US" dirty="0" err="1" smtClean="0"/>
              <a:t>Fourth level</a:t>
            </a:r>
          </a:p>
          <a:p>
            <a:pPr lvl="4"/>
            <a:r>
              <a:rPr lang="en-US" dirty="0" err="1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44" y="239718"/>
            <a:ext cx="5139265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2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4"/>
            <a:ext cx="5473700" cy="4724400"/>
          </a:xfrm>
        </p:spPr>
        <p:txBody>
          <a:bodyPr/>
          <a:lstStyle/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  <a:p>
            <a:pPr lvl="2"/>
            <a:r>
              <a:rPr lang="en-US" dirty="0" err="1" smtClean="0"/>
              <a:t>Third level</a:t>
            </a:r>
          </a:p>
          <a:p>
            <a:pPr lvl="3"/>
            <a:r>
              <a:rPr lang="en-US" dirty="0" err="1" smtClean="0"/>
              <a:t>Fourth level</a:t>
            </a:r>
          </a:p>
          <a:p>
            <a:pPr lvl="4"/>
            <a:r>
              <a:rPr lang="en-US" dirty="0" err="1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14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4"/>
            <a:ext cx="5473700" cy="4724400"/>
          </a:xfrm>
        </p:spPr>
        <p:txBody>
          <a:bodyPr/>
          <a:lstStyle/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  <a:p>
            <a:pPr lvl="2"/>
            <a:r>
              <a:rPr lang="en-US" dirty="0" err="1" smtClean="0"/>
              <a:t>Third level</a:t>
            </a:r>
          </a:p>
          <a:p>
            <a:pPr lvl="3"/>
            <a:r>
              <a:rPr lang="en-US" dirty="0" err="1" smtClean="0"/>
              <a:t>Fourth level</a:t>
            </a:r>
          </a:p>
          <a:p>
            <a:pPr lvl="4"/>
            <a:r>
              <a:rPr lang="en-US" dirty="0" err="1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75" y="239718"/>
            <a:ext cx="4324351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941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3545848"/>
            <a:ext cx="5473700" cy="2978785"/>
          </a:xfrm>
        </p:spPr>
        <p:txBody>
          <a:bodyPr/>
          <a:lstStyle/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  <a:p>
            <a:pPr lvl="2"/>
            <a:r>
              <a:rPr lang="en-US" dirty="0" err="1" smtClean="0"/>
              <a:t>Third level</a:t>
            </a:r>
          </a:p>
          <a:p>
            <a:pPr lvl="3"/>
            <a:r>
              <a:rPr lang="en-US" dirty="0" err="1" smtClean="0"/>
              <a:t>Fourth level</a:t>
            </a:r>
          </a:p>
          <a:p>
            <a:pPr lvl="4"/>
            <a:r>
              <a:rPr lang="en-US" dirty="0" err="1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8"/>
            <a:ext cx="5473700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2019299" y="2828876"/>
            <a:ext cx="1968500" cy="427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226" tIns="58613" rIns="117226" bIns="58613">
            <a:spAutoFit/>
          </a:bodyPr>
          <a:lstStyle/>
          <a:p>
            <a:pPr algn="r"/>
            <a:r>
              <a:rPr lang="en-US" sz="1500" dirty="0">
                <a:solidFill>
                  <a:srgbClr val="FFFFFF"/>
                </a:solidFill>
              </a:rPr>
              <a:t>Slide title</a:t>
            </a: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70 pt</a:t>
            </a: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r>
              <a:rPr lang="en-US" sz="1500" dirty="0">
                <a:solidFill>
                  <a:srgbClr val="9FB7D3"/>
                </a:solidFill>
              </a:rPr>
              <a:t>CAPITALS</a:t>
            </a: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Slide subtitle </a:t>
            </a: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minimum 30 pt</a:t>
            </a:r>
          </a:p>
          <a:p>
            <a:pPr algn="r"/>
            <a:endParaRPr lang="en-GB" sz="1500" dirty="0">
              <a:solidFill>
                <a:srgbClr val="FFFFFF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6000" y="432001"/>
            <a:ext cx="1369483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4932" y="5137201"/>
            <a:ext cx="11140019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800" baseline="0">
                <a:latin typeface="+mn-lt"/>
              </a:defRPr>
            </a:lvl1pPr>
          </a:lstStyle>
          <a:p>
            <a:r>
              <a:rPr lang="en-US" dirty="0"/>
              <a:t>Click to </a:t>
            </a:r>
            <a:r>
              <a:rPr lang="en-US" dirty="0" smtClean="0"/>
              <a:t>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4934" y="1808710"/>
            <a:ext cx="11135785" cy="2839492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9000">
                <a:latin typeface="Ericsson Capital TT"/>
              </a:defRPr>
            </a:lvl1pPr>
          </a:lstStyle>
          <a:p>
            <a:r>
              <a:rPr lang="en-US" dirty="0"/>
              <a:t>Click to </a:t>
            </a:r>
            <a:r>
              <a:rPr lang="en-US" dirty="0" smtClean="0"/>
              <a:t>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7900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Info"/>
          <p:cNvSpPr txBox="1">
            <a:spLocks noChangeArrowheads="1"/>
          </p:cNvSpPr>
          <p:nvPr/>
        </p:nvSpPr>
        <p:spPr bwMode="auto">
          <a:xfrm>
            <a:off x="-2019299" y="2828926"/>
            <a:ext cx="1968500" cy="6235430"/>
          </a:xfrm>
          <a:prstGeom prst="rect">
            <a:avLst/>
          </a:prstGeom>
          <a:noFill/>
          <a:ln>
            <a:noFill/>
          </a:ln>
          <a:extLst/>
        </p:spPr>
        <p:txBody>
          <a:bodyPr lIns="117226" tIns="58613" rIns="117226" bIns="586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500">
                <a:solidFill>
                  <a:srgbClr val="FFFFFF"/>
                </a:solidFill>
                <a:cs typeface="Arial" charset="0"/>
              </a:rPr>
              <a:t>Slide title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en-US" sz="1500">
                <a:solidFill>
                  <a:srgbClr val="FFFFFF"/>
                </a:solidFill>
                <a:cs typeface="Arial" charset="0"/>
              </a:rPr>
              <a:t>70 pt</a:t>
            </a: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en-US" sz="1500">
                <a:solidFill>
                  <a:srgbClr val="9FB7D3"/>
                </a:solidFill>
                <a:cs typeface="Arial" charset="0"/>
              </a:rPr>
              <a:t>CAPITALS</a:t>
            </a: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1500">
              <a:solidFill>
                <a:srgbClr val="FFFFFF"/>
              </a:solidFill>
              <a:cs typeface="Arial" charset="0"/>
            </a:endParaRPr>
          </a:p>
          <a:p>
            <a:pPr algn="r" eaLnBrk="1" hangingPunct="1">
              <a:spcBef>
                <a:spcPct val="50000"/>
              </a:spcBef>
              <a:defRPr/>
            </a:pPr>
            <a:r>
              <a:rPr lang="en-US" sz="1500">
                <a:solidFill>
                  <a:srgbClr val="FFFFFF"/>
                </a:solidFill>
                <a:cs typeface="Arial" charset="0"/>
              </a:rPr>
              <a:t>Slide subtitle 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en-US" sz="1500">
                <a:solidFill>
                  <a:srgbClr val="FFFFFF"/>
                </a:solidFill>
                <a:cs typeface="Arial" charset="0"/>
              </a:rPr>
              <a:t>minimum 30 pt</a:t>
            </a:r>
          </a:p>
          <a:p>
            <a:pPr algn="r" eaLnBrk="1" hangingPunct="1">
              <a:spcBef>
                <a:spcPct val="50000"/>
              </a:spcBef>
              <a:defRPr/>
            </a:pPr>
            <a:endParaRPr lang="en-GB" sz="15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" name="Picture 8" descr="White Logotyp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677" y="422276"/>
            <a:ext cx="1047751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/>
          </p:nvPr>
        </p:nvSpPr>
        <p:spPr>
          <a:xfrm>
            <a:off x="524933" y="5137203"/>
            <a:ext cx="11140019" cy="1386001"/>
          </a:xfrm>
        </p:spPr>
        <p:txBody>
          <a:bodyPr anchor="b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800" baseline="0">
                <a:latin typeface="+mn-l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/>
          </p:nvPr>
        </p:nvSpPr>
        <p:spPr>
          <a:xfrm>
            <a:off x="524936" y="1808710"/>
            <a:ext cx="11135785" cy="2839492"/>
          </a:xfrm>
        </p:spPr>
        <p:txBody>
          <a:bodyPr>
            <a:normAutofit/>
          </a:bodyPr>
          <a:lstStyle>
            <a:lvl1pPr>
              <a:lnSpc>
                <a:spcPct val="75000"/>
              </a:lnSpc>
              <a:defRPr sz="9000">
                <a:solidFill>
                  <a:schemeClr val="bg1"/>
                </a:solidFill>
                <a:latin typeface="Ericsson Capital T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17216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8" y="1800000"/>
            <a:ext cx="11135785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124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9" y="1795464"/>
            <a:ext cx="5467351" cy="4284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90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081434" y="1800226"/>
            <a:ext cx="3583517" cy="4724399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05300" y="1800226"/>
            <a:ext cx="3583517" cy="4724399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6"/>
            <a:ext cx="3583517" cy="4724399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85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4"/>
            <a:ext cx="5473700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3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56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75" y="1795464"/>
            <a:ext cx="5467351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42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869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4"/>
            <a:ext cx="5139267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5139265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3" y="1800224"/>
            <a:ext cx="5473700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3" y="1800224"/>
            <a:ext cx="5473700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9" y="239713"/>
            <a:ext cx="4324351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1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3" y="3545841"/>
            <a:ext cx="5473700" cy="2978785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3" y="1797525"/>
            <a:ext cx="5473700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09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524934" y="4010026"/>
            <a:ext cx="11140017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31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93367" y="4010026"/>
            <a:ext cx="5471584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6"/>
            <a:ext cx="5473700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38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6"/>
            <a:ext cx="11140017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5469467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4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9" y="4013201"/>
            <a:ext cx="5467351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9" y="1795464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17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1" y="1795463"/>
            <a:ext cx="5467351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8" y="4013201"/>
            <a:ext cx="5465233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795464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20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1" y="4022725"/>
            <a:ext cx="5467351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8" y="4022725"/>
            <a:ext cx="5465233" cy="206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1" y="1804988"/>
            <a:ext cx="5467351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804988"/>
            <a:ext cx="5465233" cy="2065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3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/>
          </p:nvPr>
        </p:nvSpPr>
        <p:spPr>
          <a:xfrm>
            <a:off x="8081436" y="1800232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305300" y="1800232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6" y="1800232"/>
            <a:ext cx="3583517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930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3"/>
            <a:ext cx="9992784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6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945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5" y="1800224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43" y="239718"/>
            <a:ext cx="9992783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1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524934" y="1800224"/>
            <a:ext cx="5139267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44" y="239718"/>
            <a:ext cx="5139265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5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4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8"/>
            <a:ext cx="9992784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7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1800224"/>
            <a:ext cx="54737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75" y="239718"/>
            <a:ext cx="4324351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6191251" y="3545848"/>
            <a:ext cx="5473700" cy="29787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8"/>
            <a:ext cx="5473700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1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eftInfo"/>
          <p:cNvSpPr txBox="1">
            <a:spLocks noChangeArrowheads="1"/>
          </p:cNvSpPr>
          <p:nvPr/>
        </p:nvSpPr>
        <p:spPr bwMode="auto">
          <a:xfrm>
            <a:off x="-2516188" y="438151"/>
            <a:ext cx="2352675" cy="597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Slide title 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44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Text and bullet level 1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 minimum 24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Bullets level 2-5</a:t>
            </a: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minimum 20 pt</a:t>
            </a:r>
          </a:p>
          <a:p>
            <a:pPr algn="r" eaLnBrk="1" hangingPunct="1">
              <a:spcBef>
                <a:spcPct val="0"/>
              </a:spcBef>
              <a:defRPr/>
            </a:pPr>
            <a:endParaRPr lang="en-US" sz="1200">
              <a:solidFill>
                <a:srgbClr val="FFFFFF"/>
              </a:solidFill>
            </a:endParaRPr>
          </a:p>
          <a:p>
            <a:pPr algn="r" eaLnBrk="1" hangingPunct="1">
              <a:defRPr/>
            </a:pPr>
            <a:endParaRPr lang="en-US" sz="800">
              <a:solidFill>
                <a:srgbClr val="FFFFFF"/>
              </a:solidFill>
            </a:endParaRPr>
          </a:p>
          <a:p>
            <a:pPr algn="r" eaLnBrk="1" hangingPunct="1">
              <a:defRPr/>
            </a:pPr>
            <a:endParaRPr lang="en-US" sz="800">
              <a:solidFill>
                <a:srgbClr val="FFFFFF"/>
              </a:solidFill>
            </a:endParaRPr>
          </a:p>
          <a:p>
            <a:pPr algn="r" eaLnBrk="1" hangingPunct="1">
              <a:defRPr/>
            </a:pPr>
            <a:endParaRPr lang="en-US" sz="80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en-US" sz="500">
                <a:solidFill>
                  <a:srgbClr val="9FB7D3"/>
                </a:solidFill>
              </a:rPr>
              <a:t>Characters for Embedded font:</a:t>
            </a:r>
            <a:br>
              <a:rPr lang="en-US" sz="500">
                <a:solidFill>
                  <a:srgbClr val="9FB7D3"/>
                </a:solidFill>
              </a:rPr>
            </a:br>
            <a:r>
              <a:rPr lang="en-US" sz="50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>
              <a:solidFill>
                <a:srgbClr val="9FB7D3"/>
              </a:solidFill>
              <a:latin typeface="Ericsson Capital TT" pitchFamily="2" charset="0"/>
            </a:endParaRPr>
          </a:p>
          <a:p>
            <a:pPr eaLnBrk="1" hangingPunct="1">
              <a:defRPr/>
            </a:pPr>
            <a:endParaRPr lang="en-US" sz="500" i="1">
              <a:solidFill>
                <a:srgbClr val="9FB7D3"/>
              </a:solidFill>
              <a:latin typeface="Ericsson Capital TT" pitchFamily="2" charset="0"/>
            </a:endParaRPr>
          </a:p>
          <a:p>
            <a:pPr eaLnBrk="1" hangingPunct="1">
              <a:defRPr/>
            </a:pPr>
            <a:r>
              <a:rPr lang="en-US" sz="50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>
              <a:solidFill>
                <a:srgbClr val="9FB7D3"/>
              </a:solidFill>
              <a:latin typeface="Ericsson Capital TT" pitchFamily="2" charset="0"/>
            </a:endParaRPr>
          </a:p>
          <a:p>
            <a:pPr eaLnBrk="1" hangingPunct="1">
              <a:defRPr/>
            </a:pPr>
            <a:r>
              <a:rPr lang="en-US" sz="50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sz="500">
              <a:solidFill>
                <a:srgbClr val="9FB7D3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5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800">
              <a:solidFill>
                <a:srgbClr val="FFFFFF"/>
              </a:solidFill>
              <a:latin typeface="Ericsson Capital TT" pitchFamily="2" charset="0"/>
            </a:endParaRPr>
          </a:p>
          <a:p>
            <a:pPr algn="r" eaLnBrk="1" hangingPunct="1">
              <a:spcBef>
                <a:spcPct val="0"/>
              </a:spcBef>
              <a:defRPr/>
            </a:pPr>
            <a:endParaRPr lang="en-US" sz="1400">
              <a:solidFill>
                <a:srgbClr val="FFFFFF"/>
              </a:solidFill>
            </a:endParaRPr>
          </a:p>
          <a:p>
            <a:pPr algn="r" eaLnBrk="1" hangingPunct="1">
              <a:spcBef>
                <a:spcPct val="0"/>
              </a:spcBef>
              <a:defRPr/>
            </a:pPr>
            <a:r>
              <a:rPr lang="en-US" sz="1200">
                <a:solidFill>
                  <a:srgbClr val="FFFFFF"/>
                </a:solidFill>
              </a:rPr>
              <a:t>Do not add objects or text in the footer area</a:t>
            </a:r>
          </a:p>
        </p:txBody>
      </p:sp>
      <p:pic>
        <p:nvPicPr>
          <p:cNvPr id="2051" name="Econ2011" descr="ECON_RGB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101" y="360363"/>
            <a:ext cx="592139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xtfooterCopy"/>
          <p:cNvSpPr txBox="1">
            <a:spLocks noChangeArrowheads="1"/>
          </p:cNvSpPr>
          <p:nvPr/>
        </p:nvSpPr>
        <p:spPr bwMode="auto">
          <a:xfrm>
            <a:off x="527050" y="6524625"/>
            <a:ext cx="986578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983" tIns="45710" rIns="71983" bIns="4571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800" b="0" i="0" u="none" smtClean="0">
                <a:solidFill>
                  <a:srgbClr val="87888A"/>
                </a:solidFill>
              </a:rPr>
              <a:t>Commercial in confidence  |  2015-03-19  |  Page </a:t>
            </a:r>
            <a:fld id="{5ABF1376-B9EE-4006-9C63-DF9CCE2A79E7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053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9" y="1800228"/>
            <a:ext cx="11136312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83" tIns="0" rIns="71983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5464" y="239716"/>
            <a:ext cx="99917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83" tIns="0" rIns="71983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  <p:sldLayoutId id="2147484200" r:id="rId12"/>
    <p:sldLayoutId id="2147484201" r:id="rId13"/>
    <p:sldLayoutId id="2147484202" r:id="rId14"/>
    <p:sldLayoutId id="2147484203" r:id="rId15"/>
    <p:sldLayoutId id="2147484204" r:id="rId16"/>
    <p:sldLayoutId id="2147484205" r:id="rId17"/>
    <p:sldLayoutId id="2147484206" r:id="rId18"/>
    <p:sldLayoutId id="2147484207" r:id="rId19"/>
    <p:sldLayoutId id="2147484208" r:id="rId20"/>
    <p:sldLayoutId id="2147484209" r:id="rId21"/>
    <p:sldLayoutId id="2147484210" r:id="rId22"/>
    <p:sldLayoutId id="2147484211" r:id="rId2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2pPr>
      <a:lvl3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3pPr>
      <a:lvl4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4pPr>
      <a:lvl5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 pitchFamily="2" charset="0"/>
        </a:defRPr>
      </a:lvl5pPr>
      <a:lvl6pPr marL="457092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17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27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36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171" indent="-176171" algn="l" rtl="0" eaLnBrk="0" fontAlgn="base" hangingPunct="0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272" indent="-17775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100">
          <a:solidFill>
            <a:schemeClr val="tx1"/>
          </a:solidFill>
          <a:latin typeface="+mn-lt"/>
        </a:defRPr>
      </a:lvl2pPr>
      <a:lvl3pPr marL="891960" indent="-179345" algn="l" rtl="0" eaLnBrk="0" fontAlgn="base" hangingPunct="0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3pPr>
      <a:lvl4pPr marL="1252238" indent="-18093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100">
          <a:solidFill>
            <a:schemeClr val="tx1"/>
          </a:solidFill>
          <a:latin typeface="+mn-lt"/>
        </a:defRPr>
      </a:lvl4pPr>
      <a:lvl5pPr marL="1614102" indent="-18093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5pPr>
      <a:lvl6pPr marL="2071193" indent="-18093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6pPr>
      <a:lvl7pPr marL="2528281" indent="-18093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7pPr>
      <a:lvl8pPr marL="2985373" indent="-18093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8pPr>
      <a:lvl9pPr marL="3442464" indent="-18093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1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2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9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1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2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3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1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3" algn="l" defTabSz="9141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2515809" y="438151"/>
            <a:ext cx="2352392" cy="753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226" tIns="58613" rIns="117226" bIns="58613">
            <a:spAutoFit/>
          </a:bodyPr>
          <a:lstStyle/>
          <a:p>
            <a:pPr algn="r"/>
            <a:r>
              <a:rPr lang="en-US" sz="1500" dirty="0">
                <a:solidFill>
                  <a:srgbClr val="FFFFFF"/>
                </a:solidFill>
              </a:rPr>
              <a:t>Slide title </a:t>
            </a: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44 pt</a:t>
            </a: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Text and bullet level 1</a:t>
            </a: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 minimum 24 pt</a:t>
            </a: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Bullets level 2-5</a:t>
            </a: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minimum 20 pt</a:t>
            </a:r>
          </a:p>
          <a:p>
            <a:pPr algn="r"/>
            <a:endParaRPr lang="en-US" sz="1500" dirty="0">
              <a:solidFill>
                <a:srgbClr val="FFFFFF"/>
              </a:solidFill>
            </a:endParaRPr>
          </a:p>
          <a:p>
            <a:pPr algn="r">
              <a:spcBef>
                <a:spcPct val="50000"/>
              </a:spcBef>
            </a:pPr>
            <a:endParaRPr lang="en-US" sz="1000" dirty="0">
              <a:solidFill>
                <a:srgbClr val="FFFFFF"/>
              </a:solidFill>
            </a:endParaRPr>
          </a:p>
          <a:p>
            <a:pPr algn="r">
              <a:spcBef>
                <a:spcPct val="50000"/>
              </a:spcBef>
            </a:pPr>
            <a:endParaRPr lang="en-US" sz="1000" dirty="0">
              <a:solidFill>
                <a:srgbClr val="FFFFFF"/>
              </a:solidFill>
            </a:endParaRPr>
          </a:p>
          <a:p>
            <a:pPr algn="r">
              <a:spcBef>
                <a:spcPct val="50000"/>
              </a:spcBef>
            </a:pPr>
            <a:endParaRPr lang="en-US" sz="1000" dirty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600" dirty="0">
                <a:solidFill>
                  <a:srgbClr val="9FB7D3"/>
                </a:solidFill>
                <a:latin typeface="Arial"/>
              </a:rPr>
              <a:t>Characters for Embedded font:</a:t>
            </a:r>
            <a:br>
              <a:rPr lang="en-US" sz="600" dirty="0">
                <a:solidFill>
                  <a:srgbClr val="9FB7D3"/>
                </a:solidFill>
                <a:latin typeface="Arial"/>
              </a:rPr>
            </a:br>
            <a:r>
              <a:rPr lang="en-US" sz="60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600" i="1" dirty="0">
              <a:solidFill>
                <a:srgbClr val="9FB7D3"/>
              </a:solidFill>
              <a:latin typeface="Ericsson Capital TT" pitchFamily="2" charset="0"/>
            </a:endParaRPr>
          </a:p>
          <a:p>
            <a:pPr>
              <a:spcBef>
                <a:spcPct val="50000"/>
              </a:spcBef>
            </a:pPr>
            <a:endParaRPr lang="en-US" sz="600" i="1" dirty="0">
              <a:solidFill>
                <a:srgbClr val="9FB7D3"/>
              </a:solidFill>
              <a:latin typeface="Ericsson Capital TT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60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600" i="1" dirty="0">
              <a:solidFill>
                <a:srgbClr val="9FB7D3"/>
              </a:solidFill>
              <a:latin typeface="Ericsson Capital TT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60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60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/>
            <a:endParaRPr lang="en-US" sz="6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0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0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0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0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000" dirty="0">
              <a:solidFill>
                <a:srgbClr val="FFFFFF"/>
              </a:solidFill>
              <a:latin typeface="Ericsson Capital TT" pitchFamily="2" charset="0"/>
            </a:endParaRPr>
          </a:p>
          <a:p>
            <a:pPr algn="r"/>
            <a:endParaRPr lang="en-US" sz="1800" dirty="0">
              <a:solidFill>
                <a:srgbClr val="FFFFFF"/>
              </a:solidFill>
            </a:endParaRPr>
          </a:p>
          <a:p>
            <a:pPr algn="r"/>
            <a:r>
              <a:rPr lang="en-US" sz="1500" dirty="0">
                <a:solidFill>
                  <a:srgbClr val="FFFFFF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1088001" y="360000"/>
            <a:ext cx="592667" cy="588962"/>
          </a:xfrm>
          <a:prstGeom prst="rect">
            <a:avLst/>
          </a:prstGeom>
          <a:noFill/>
        </p:spPr>
      </p:pic>
      <p:sp>
        <p:nvSpPr>
          <p:cNvPr id="21523" name="txtfooterCopy"/>
          <p:cNvSpPr txBox="1">
            <a:spLocks noChangeArrowheads="1"/>
          </p:cNvSpPr>
          <p:nvPr/>
        </p:nvSpPr>
        <p:spPr bwMode="auto">
          <a:xfrm>
            <a:off x="527050" y="6524625"/>
            <a:ext cx="9865783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2304" tIns="58613" rIns="92304" bIns="58613"/>
          <a:lstStyle/>
          <a:p>
            <a:pPr algn="l">
              <a:spcBef>
                <a:spcPct val="50000"/>
              </a:spcBef>
            </a:pPr>
            <a:r>
              <a:rPr lang="en-US" sz="1000" b="0" i="0" u="none" smtClean="0">
                <a:solidFill>
                  <a:srgbClr val="87888A"/>
                </a:solidFill>
              </a:rPr>
              <a:t>Commercial in confidence  |  2015-03-19  |  Page </a:t>
            </a:r>
            <a:fld id="{7B1AABE7-7B4E-424A-AF24-18674747E2A1}" type="slidenum">
              <a:rPr lang="en-US" sz="1000" b="0" i="0" u="none" smtClean="0">
                <a:solidFill>
                  <a:srgbClr val="87888A"/>
                </a:solidFill>
              </a:rPr>
              <a:t>‹#›</a:t>
            </a:fld>
            <a:endParaRPr lang="en-US" sz="1000" b="0" i="0" u="none" dirty="0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8" y="1800000"/>
            <a:ext cx="1113578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4" tIns="0" rIns="9230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4935" y="239713"/>
            <a:ext cx="999278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04" tIns="0" rIns="92304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Add Header</a:t>
            </a:r>
          </a:p>
        </p:txBody>
      </p:sp>
    </p:spTree>
    <p:extLst>
      <p:ext uri="{BB962C8B-B14F-4D97-AF65-F5344CB8AC3E}">
        <p14:creationId xmlns:p14="http://schemas.microsoft.com/office/powerpoint/2010/main" val="30617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  <p:sldLayoutId id="2147484230" r:id="rId12"/>
    <p:sldLayoutId id="2147484231" r:id="rId13"/>
    <p:sldLayoutId id="2147484232" r:id="rId14"/>
    <p:sldLayoutId id="2147484233" r:id="rId15"/>
    <p:sldLayoutId id="2147484234" r:id="rId16"/>
    <p:sldLayoutId id="2147484235" r:id="rId17"/>
    <p:sldLayoutId id="2147484236" r:id="rId1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5pPr>
      <a:lvl6pPr marL="586130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6pPr>
      <a:lvl7pPr marL="1172261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7pPr>
      <a:lvl8pPr marL="1758391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8pPr>
      <a:lvl9pPr marL="2344522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Ericsson Capital TT" pitchFamily="2" charset="0"/>
        </a:defRPr>
      </a:lvl9pPr>
    </p:titleStyle>
    <p:bodyStyle>
      <a:lvl1pPr marL="225905" indent="-225905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683819" indent="-22794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600">
          <a:solidFill>
            <a:schemeClr val="tx1"/>
          </a:solidFill>
          <a:latin typeface="+mn-lt"/>
        </a:defRPr>
      </a:lvl2pPr>
      <a:lvl3pPr marL="1143768" indent="-229975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3pPr>
      <a:lvl4pPr marL="1605754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600">
          <a:solidFill>
            <a:schemeClr val="tx1"/>
          </a:solidFill>
          <a:latin typeface="+mn-lt"/>
        </a:defRPr>
      </a:lvl4pPr>
      <a:lvl5pPr marL="2069774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5pPr>
      <a:lvl6pPr marL="2655904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6pPr>
      <a:lvl7pPr marL="3242034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7pPr>
      <a:lvl8pPr marL="3828165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8pPr>
      <a:lvl9pPr marL="4414295" indent="-23201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30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261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391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52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65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782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913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9043" algn="l" defTabSz="11722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2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Relationship Id="rId5" Type="http://schemas.openxmlformats.org/officeDocument/2006/relationships/hyperlink" Target="http://52.28.33.220/" TargetMode="External"/><Relationship Id="rId4" Type="http://schemas.openxmlformats.org/officeDocument/2006/relationships/hyperlink" Target="https://github.com/wenzheng/tmf-hackathon/blob/master/vehicle-api-postman.jso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763"/>
            <a:ext cx="12192000" cy="6858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1998" tIns="45719" rIns="71998" bIns="45719"/>
          <a:lstStyle/>
          <a:p>
            <a:pPr>
              <a:spcBef>
                <a:spcPct val="50000"/>
              </a:spcBef>
            </a:pPr>
            <a:endParaRPr lang="en-US" altLang="en-US" sz="1000">
              <a:solidFill>
                <a:srgbClr val="FFFFFF"/>
              </a:solidFill>
              <a:latin typeface="Ericsson Capital TT" pitchFamily="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Robert Liu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Updated</a:t>
            </a:r>
            <a:r>
              <a:rPr lang="en-US" sz="3600" smtClean="0">
                <a:solidFill>
                  <a:schemeClr val="bg1"/>
                </a:solidFill>
              </a:rPr>
              <a:t>: 2015-04-02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936" y="1547460"/>
            <a:ext cx="11135785" cy="283949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+mj-lt"/>
              </a:rPr>
              <a:t>Guideline of using </a:t>
            </a:r>
            <a:r>
              <a:rPr lang="en-US" sz="6000" dirty="0" err="1" smtClean="0">
                <a:latin typeface="+mj-lt"/>
              </a:rPr>
              <a:t>ericsson</a:t>
            </a:r>
            <a:r>
              <a:rPr lang="en-US" sz="6000" dirty="0" smtClean="0">
                <a:latin typeface="+mj-lt"/>
              </a:rPr>
              <a:t> exposed charging APIs</a:t>
            </a:r>
            <a:endParaRPr lang="en-US" sz="6000" dirty="0">
              <a:latin typeface="+mj-lt"/>
            </a:endParaRPr>
          </a:p>
        </p:txBody>
      </p:sp>
      <p:pic>
        <p:nvPicPr>
          <p:cNvPr id="5" name="Logo20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431800"/>
            <a:ext cx="10287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367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44" y="4092082"/>
            <a:ext cx="4373656" cy="276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M2M data (Vehicle) API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28638" y="1711325"/>
            <a:ext cx="11136312" cy="4440238"/>
          </a:xfrm>
        </p:spPr>
        <p:txBody>
          <a:bodyPr/>
          <a:lstStyle/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HTTP response status code</a:t>
            </a: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Response body</a:t>
            </a:r>
          </a:p>
          <a:p>
            <a:pPr lvl="1"/>
            <a:r>
              <a:rPr lang="en-US" sz="1300" dirty="0">
                <a:solidFill>
                  <a:schemeClr val="bg2">
                    <a:lumMod val="50000"/>
                  </a:schemeClr>
                </a:solidFill>
              </a:rPr>
              <a:t>Please reference to </a:t>
            </a:r>
            <a:endParaRPr lang="en-US" sz="13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5879" lvl="1" indent="0">
              <a:buNone/>
            </a:pP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https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  <a:hlinkClick r:id="rId4"/>
              </a:rPr>
              <a:t>://</a:t>
            </a: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github.com/wenzheng/hackathon/blob/master/vehicle-api-postman.json</a:t>
            </a: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13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5879" lvl="1" indent="0">
              <a:buNone/>
            </a:pP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</a:rPr>
              <a:t>for detailed vehicle API response parameters</a:t>
            </a:r>
            <a:endParaRPr lang="en-US" sz="13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</a:rPr>
              <a:t>Most of the data presented in the API can be manipulate/viewed by the 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</a:rPr>
              <a:t>car </a:t>
            </a:r>
            <a:endParaRPr lang="en-US" sz="13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5879" lvl="1" indent="0">
              <a:buNone/>
            </a:pP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</a:rPr>
              <a:t>emulator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  <a:hlinkClick r:id="rId5"/>
              </a:rPr>
              <a:t>http://52.28.33.220</a:t>
            </a:r>
            <a:r>
              <a:rPr lang="en-US" sz="1300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/</a:t>
            </a:r>
            <a:endParaRPr lang="en-US" sz="13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n-US" sz="13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82124"/>
              </p:ext>
            </p:extLst>
          </p:nvPr>
        </p:nvGraphicFramePr>
        <p:xfrm>
          <a:off x="1730015" y="2161306"/>
          <a:ext cx="6915221" cy="1710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705"/>
                <a:gridCol w="3136817"/>
                <a:gridCol w="2007699"/>
              </a:tblGrid>
              <a:tr h="255248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HTTP status code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Description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Note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200     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Successful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500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Internal server error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The syntax of the request is not correct.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 smtClean="0">
                          <a:effectLst/>
                          <a:latin typeface="Arial"/>
                          <a:ea typeface="宋体"/>
                          <a:cs typeface="Times New Roman"/>
                        </a:rPr>
                        <a:t>404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Resource not found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Logo_ChapterSlide_Normal" descr="Logo_ChapterSlide_Normal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36" y="0"/>
            <a:ext cx="9239004" cy="659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8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763"/>
            <a:ext cx="12192000" cy="68580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1998" tIns="45719" rIns="71998" bIns="45719"/>
          <a:lstStyle/>
          <a:p>
            <a:pPr>
              <a:spcBef>
                <a:spcPct val="50000"/>
              </a:spcBef>
            </a:pPr>
            <a:endParaRPr lang="en-US" altLang="en-US" sz="1000">
              <a:solidFill>
                <a:schemeClr val="bg2">
                  <a:lumMod val="50000"/>
                </a:schemeClr>
              </a:solidFill>
              <a:latin typeface="Ericsson Capital TT" pitchFamily="2" charset="0"/>
              <a:ea typeface="MS PGothic" pitchFamily="34" charset="-128"/>
              <a:cs typeface="MS PGothic" pitchFamily="34" charset="-128"/>
            </a:endParaRPr>
          </a:p>
        </p:txBody>
      </p:sp>
      <p:pic>
        <p:nvPicPr>
          <p:cNvPr id="5" name="Logo20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313" y="431800"/>
            <a:ext cx="10287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168" y="1333500"/>
            <a:ext cx="11135785" cy="4185172"/>
          </a:xfrm>
        </p:spPr>
        <p:txBody>
          <a:bodyPr/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SMS API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This API enables the authorized caller to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send the SMS messages to one or more mobile terminals</a:t>
            </a:r>
          </a:p>
          <a:p>
            <a:pPr lvl="1"/>
            <a:endParaRPr lang="en-US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Location API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This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API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enables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the authorized caller to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query Location of a mobile device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Payment API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This API enables the authorized caller to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charge/refund an end user.</a:t>
            </a:r>
          </a:p>
          <a:p>
            <a:pPr marL="455879" lvl="1" indent="0">
              <a:buNone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M2M Data API (with Car Emulator)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This API enables the authorized caller to read the car related data, change the status of the car and get the sensor data history of the car.</a:t>
            </a:r>
          </a:p>
          <a:p>
            <a:pPr lvl="1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There is a Car Emulator to visualize all data which is associated with the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vechicle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lvl="1"/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417838"/>
            <a:ext cx="9992784" cy="10853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 glance at Exposed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apis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1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168" y="1443079"/>
            <a:ext cx="11135785" cy="443940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lvl="1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authorized caller is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able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to send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SMS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messages to one or more mobile terminals</a:t>
            </a:r>
            <a:endParaRPr lang="en-US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HTTP request</a:t>
            </a:r>
          </a:p>
          <a:p>
            <a:pPr lvl="1"/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GSMA SMS API</a:t>
            </a:r>
            <a:endParaRPr lang="en-US" sz="4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073983"/>
              </p:ext>
            </p:extLst>
          </p:nvPr>
        </p:nvGraphicFramePr>
        <p:xfrm>
          <a:off x="940494" y="2421937"/>
          <a:ext cx="11000493" cy="3156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92"/>
                <a:gridCol w="3165652"/>
                <a:gridCol w="2836948"/>
                <a:gridCol w="2943001"/>
              </a:tblGrid>
              <a:tr h="462009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URL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http://&lt;serverRoot&gt;/oneapi/sms/1/outbound/&lt;senderAddress&gt;/requests/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336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Query String</a:t>
                      </a:r>
                    </a:p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Note: The query strings are according to </a:t>
                      </a:r>
                      <a:r>
                        <a:rPr lang="en-US" sz="1200" dirty="0" err="1">
                          <a:effectLst/>
                        </a:rPr>
                        <a:t>facebook</a:t>
                      </a:r>
                      <a:r>
                        <a:rPr lang="en-US" sz="1200" dirty="0">
                          <a:effectLst/>
                        </a:rPr>
                        <a:t> API document.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Parameter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Mandatory or Optional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69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/>
                        <a:t>senderAddress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is the address to which a responding SMS is sent. </a:t>
                      </a:r>
                      <a:r>
                        <a:rPr lang="en-US" sz="1200" dirty="0" err="1" smtClean="0">
                          <a:effectLst/>
                        </a:rPr>
                        <a:t>senderAddress</a:t>
                      </a:r>
                      <a:r>
                        <a:rPr lang="en-US" sz="1200" dirty="0" smtClean="0">
                          <a:effectLst/>
                        </a:rPr>
                        <a:t> in URL and payload must be same.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message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 The message content which</a:t>
                      </a:r>
                      <a:r>
                        <a:rPr lang="en-US" sz="1200" baseline="0" dirty="0" smtClean="0">
                          <a:effectLst/>
                        </a:rPr>
                        <a:t> is going to be sent to the </a:t>
                      </a:r>
                      <a:r>
                        <a:rPr lang="en-US" sz="1200" baseline="0" dirty="0" err="1" smtClean="0">
                          <a:effectLst/>
                        </a:rPr>
                        <a:t>senderAddress</a:t>
                      </a:r>
                      <a:r>
                        <a:rPr lang="en-US" sz="1200" baseline="0" dirty="0" smtClean="0">
                          <a:effectLst/>
                        </a:rPr>
                        <a:t>, the length of it must be less than 140 characters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231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>
                          <a:effectLst/>
                        </a:rPr>
                        <a:t>clientCorrelator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uniquely</a:t>
                      </a:r>
                      <a:r>
                        <a:rPr lang="en-US" sz="1200" baseline="0" dirty="0" smtClean="0">
                          <a:effectLst/>
                        </a:rPr>
                        <a:t> identifies the request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optional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23738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HTTP Method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POST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3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Request format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application/json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815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Response Format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0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GSMA SMS API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28638" y="1711325"/>
            <a:ext cx="11136312" cy="444023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Example: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Post: http://52.28.33.220:3000/oneapi/sms/1/outbound/tel%3A%2B123456789/requests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{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outboundSMSMessageRequest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":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{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"address": ["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:+</a:t>
            </a:r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8613500220836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"],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clientCorrelator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": "10002",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outboundSMSTextMessage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": </a:t>
            </a:r>
            <a:b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{ "message": “</a:t>
            </a:r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Hello world!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 },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senderAddress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": "tel:</a:t>
            </a:r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10086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",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"</a:t>
            </a:r>
            <a:r>
              <a:rPr lang="en-US" sz="14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senderName</a:t>
            </a: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": “Hacker"</a:t>
            </a:r>
          </a:p>
          <a:p>
            <a:pPr>
              <a:buFontTx/>
              <a:buNone/>
            </a:pPr>
            <a:r>
              <a:rPr lang="en-US" sz="1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}</a:t>
            </a:r>
          </a:p>
          <a:p>
            <a:pPr>
              <a:buFontTx/>
              <a:buNone/>
            </a:pPr>
            <a:r>
              <a:rPr lang="en-US" sz="1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}</a:t>
            </a:r>
            <a:endParaRPr lang="en-US" sz="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en-US" sz="1800" dirty="0">
                <a:solidFill>
                  <a:srgbClr val="B1B3B4">
                    <a:lumMod val="50000"/>
                  </a:srgbClr>
                </a:solidFill>
              </a:rPr>
              <a:t>HTTP response status code</a:t>
            </a:r>
          </a:p>
          <a:p>
            <a:endParaRPr lang="en-US" sz="10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0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0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</a:rPr>
              <a:t>Request body</a:t>
            </a:r>
          </a:p>
          <a:p>
            <a:endParaRPr lang="en-US" sz="1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552111"/>
              </p:ext>
            </p:extLst>
          </p:nvPr>
        </p:nvGraphicFramePr>
        <p:xfrm>
          <a:off x="1326604" y="5467679"/>
          <a:ext cx="6915221" cy="1367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705"/>
                <a:gridCol w="3136817"/>
                <a:gridCol w="2007699"/>
              </a:tblGrid>
              <a:tr h="255248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HTTP status code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Description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Note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200 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Successful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500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Internal server error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The syntax of the request is not correct.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3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168" y="1443079"/>
            <a:ext cx="11135785" cy="443940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lvl="1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authorized caller is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able 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to query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Location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of a mobile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device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HTTP request</a:t>
            </a:r>
          </a:p>
          <a:p>
            <a:pPr lvl="1"/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GSMA Location API</a:t>
            </a:r>
            <a:endParaRPr lang="en-US" sz="4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018733"/>
              </p:ext>
            </p:extLst>
          </p:nvPr>
        </p:nvGraphicFramePr>
        <p:xfrm>
          <a:off x="940494" y="2421937"/>
          <a:ext cx="11000493" cy="3598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92"/>
                <a:gridCol w="2087602"/>
                <a:gridCol w="4961965"/>
                <a:gridCol w="1896034"/>
              </a:tblGrid>
              <a:tr h="462009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URL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https://&lt;serverRoot&gt;/oneapi/location/1/queries/location?address=&lt;address&gt;&amp;requestedAccuracy=&lt;metres&gt;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336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Query String</a:t>
                      </a:r>
                    </a:p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Note: The query strings are according to </a:t>
                      </a:r>
                      <a:r>
                        <a:rPr lang="en-US" sz="1200" dirty="0" err="1">
                          <a:effectLst/>
                        </a:rPr>
                        <a:t>facebook</a:t>
                      </a:r>
                      <a:r>
                        <a:rPr lang="en-US" sz="1200" dirty="0">
                          <a:effectLst/>
                        </a:rPr>
                        <a:t> API document.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Parameter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Mandatory or Optional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69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/>
                        <a:t>address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MSISDN in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URI(RFC3966) format of the mobile device to locate. At least one address must be provided. Repeat the address parameter for multiple devices.</a:t>
                      </a:r>
                    </a:p>
                    <a:p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:" scheme and "+" identifier must be used for address, and must be URL-escaped.</a:t>
                      </a:r>
                    </a:p>
                    <a:p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above example, the recipients MSISDN is in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URI(RFC3966) format. %3A represents ":" and %2B represents "+". Thus tel%3A%2B4605010759 represents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:+4605010759.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>
                          <a:effectLst/>
                        </a:rPr>
                        <a:t>requestedAccuracy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is the preferred accuracy of the result, in </a:t>
                      </a:r>
                      <a:r>
                        <a:rPr lang="en-US" sz="1200" dirty="0" err="1" smtClean="0">
                          <a:effectLst/>
                        </a:rPr>
                        <a:t>metres</a:t>
                      </a:r>
                      <a:r>
                        <a:rPr lang="en-US" sz="1200" dirty="0" smtClean="0">
                          <a:effectLst/>
                        </a:rPr>
                        <a:t>. Generally, it takes longer time to retrieve an accurate location than a coarse location</a:t>
                      </a: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23738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HTTP Method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GET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3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Request format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9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GSMA Location API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28638" y="1711325"/>
            <a:ext cx="11136312" cy="4440238"/>
          </a:xfrm>
        </p:spPr>
        <p:txBody>
          <a:bodyPr/>
          <a:lstStyle/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HTTP response status code</a:t>
            </a: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Response body</a:t>
            </a: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10850"/>
              </p:ext>
            </p:extLst>
          </p:nvPr>
        </p:nvGraphicFramePr>
        <p:xfrm>
          <a:off x="1730015" y="2161306"/>
          <a:ext cx="6915221" cy="1367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705"/>
                <a:gridCol w="3136817"/>
                <a:gridCol w="2007699"/>
              </a:tblGrid>
              <a:tr h="255248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HTTP status code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Description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Note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200     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Successful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500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Internal server error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The syntax of the request is not correct.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49154"/>
              </p:ext>
            </p:extLst>
          </p:nvPr>
        </p:nvGraphicFramePr>
        <p:xfrm>
          <a:off x="1730013" y="4140780"/>
          <a:ext cx="6915223" cy="2631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5504"/>
                <a:gridCol w="4839719"/>
              </a:tblGrid>
              <a:tr h="22670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Name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Description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62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>
                          <a:effectLst/>
                        </a:rPr>
                        <a:t> </a:t>
                      </a:r>
                      <a:r>
                        <a:rPr lang="en-US" sz="1200" b="0" dirty="0" smtClean="0">
                          <a:effectLst/>
                        </a:rPr>
                        <a:t>The terminal located, as per RFC 3966. Only international number </a:t>
                      </a:r>
                      <a:r>
                        <a:rPr lang="en-US" sz="1200" b="0" dirty="0" err="1" smtClean="0">
                          <a:effectLst/>
                        </a:rPr>
                        <a:t>issupported</a:t>
                      </a:r>
                      <a:r>
                        <a:rPr lang="en-US" sz="1200" b="0" dirty="0" smtClean="0">
                          <a:effectLst/>
                        </a:rPr>
                        <a:t>.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GB" sz="1200" b="0" dirty="0" smtClean="0">
                          <a:effectLst/>
                        </a:rPr>
                        <a:t>accuracy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>
                          <a:effectLst/>
                        </a:rPr>
                        <a:t> </a:t>
                      </a:r>
                      <a:r>
                        <a:rPr lang="en-US" sz="1200" b="0" dirty="0" smtClean="0">
                          <a:effectLst/>
                        </a:rPr>
                        <a:t>The result accuracy in </a:t>
                      </a:r>
                      <a:r>
                        <a:rPr lang="en-US" sz="1200" b="0" dirty="0" err="1" smtClean="0">
                          <a:effectLst/>
                        </a:rPr>
                        <a:t>metres</a:t>
                      </a:r>
                      <a:r>
                        <a:rPr lang="en-US" sz="1200" b="0" dirty="0" smtClean="0">
                          <a:effectLst/>
                        </a:rPr>
                        <a:t>.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altitude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The altitude of location in meters. 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latitude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The latitude of location in decimal degrees, ISO 6709.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longitude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The longitude of location in decimal degrees, ISO 6709.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timestamp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In </a:t>
                      </a:r>
                      <a:r>
                        <a:rPr lang="en-US" sz="1200" b="0" dirty="0" err="1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xsd:dateTime</a:t>
                      </a: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 format.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981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err="1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locationRetrievalStatus</a:t>
                      </a:r>
                      <a:endParaRPr lang="en-US" sz="1200" b="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b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Location retrieval status, with following possible values: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9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168" y="1443079"/>
            <a:ext cx="11135785" cy="443940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lvl="1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authorized caller is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able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to charge/refund an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end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user.</a:t>
            </a:r>
          </a:p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HTTP request</a:t>
            </a:r>
          </a:p>
          <a:p>
            <a:pPr lvl="1"/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GSMA Payment API</a:t>
            </a:r>
            <a:endParaRPr lang="en-US" sz="4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996665"/>
              </p:ext>
            </p:extLst>
          </p:nvPr>
        </p:nvGraphicFramePr>
        <p:xfrm>
          <a:off x="940494" y="2421937"/>
          <a:ext cx="11000493" cy="4388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92"/>
                <a:gridCol w="2087602"/>
                <a:gridCol w="4961965"/>
                <a:gridCol w="1896034"/>
              </a:tblGrid>
              <a:tr h="462009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URL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>
                          <a:effectLst/>
                        </a:rPr>
                        <a:t>endUserIderRoot</a:t>
                      </a:r>
                      <a:r>
                        <a:rPr lang="en-US" sz="1200" dirty="0" smtClean="0">
                          <a:effectLst/>
                        </a:rPr>
                        <a:t>&gt;/oneapi/payment/1/&lt;endUserId&gt;/transactions/amount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336"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Query String</a:t>
                      </a:r>
                    </a:p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Note: The query strings are according to </a:t>
                      </a:r>
                      <a:r>
                        <a:rPr lang="en-US" sz="1200" dirty="0" err="1">
                          <a:effectLst/>
                        </a:rPr>
                        <a:t>facebook</a:t>
                      </a:r>
                      <a:r>
                        <a:rPr lang="en-US" sz="1200" dirty="0">
                          <a:effectLst/>
                        </a:rPr>
                        <a:t> API document.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Parameter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Mandatory or Optional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69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/>
                        <a:t>endUserId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the identity of the end user to be charged.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URI is used as the user identity. Only global number is supported.</a:t>
                      </a:r>
                    </a:p>
                    <a:p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:" scheme must be given. For example, tel%3A%2B8613500000000</a:t>
                      </a:r>
                    </a:p>
                    <a:p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endUserId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 in URL and payload must be same.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>
                          <a:effectLst/>
                        </a:rPr>
                        <a:t>referenceCode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 The message content which</a:t>
                      </a:r>
                      <a:r>
                        <a:rPr lang="en-US" sz="1200" baseline="0" dirty="0" smtClean="0">
                          <a:effectLst/>
                        </a:rPr>
                        <a:t> is going to be sent to the </a:t>
                      </a:r>
                      <a:r>
                        <a:rPr lang="en-US" sz="1200" baseline="0" dirty="0" err="1" smtClean="0">
                          <a:effectLst/>
                        </a:rPr>
                        <a:t>senderAddress</a:t>
                      </a:r>
                      <a:r>
                        <a:rPr lang="en-US" sz="1200" baseline="0" dirty="0" smtClean="0">
                          <a:effectLst/>
                        </a:rPr>
                        <a:t>, the length of it must be less than 140 characters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err="1" smtClean="0">
                          <a:effectLst/>
                        </a:rPr>
                        <a:t>transactionOperationStatus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This indicates the desired resource state. Set to ‘Charged’ to deduct money from user’s account, and set to ‘Refunded’ to refund user.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 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description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is the human-readable text to appear on the bill. Then user can easily see what they bought.</a:t>
                      </a: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994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currency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is the 3-figure code as per ISO 4217.</a:t>
                      </a: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231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smtClean="0">
                          <a:effectLst/>
                        </a:rPr>
                        <a:t>amount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It can be a whole number or decimal.</a:t>
                      </a: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smtClean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23738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HTTP Method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POST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3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>
                          <a:effectLst/>
                        </a:rPr>
                        <a:t>Request format</a:t>
                      </a:r>
                      <a:endParaRPr lang="en-US" sz="12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application/</a:t>
                      </a:r>
                      <a:r>
                        <a:rPr lang="en-US" sz="1200" dirty="0" err="1">
                          <a:effectLst/>
                        </a:rPr>
                        <a:t>json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6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4935" y="358463"/>
            <a:ext cx="9992784" cy="10853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GSMA </a:t>
            </a:r>
            <a:r>
              <a:rPr lang="en-US" sz="4800" dirty="0" smtClean="0">
                <a:solidFill>
                  <a:schemeClr val="accent1"/>
                </a:solidFill>
              </a:rPr>
              <a:t>Payment API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28638" y="1711325"/>
            <a:ext cx="11136312" cy="444023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Example: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Post: http://52.28.33.220:3000/oneapi/payment/1/tel%3A%2B123456789/transactions/amount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{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"</a:t>
            </a:r>
            <a:r>
              <a:rPr lang="en-US" sz="1200" dirty="0" err="1">
                <a:latin typeface="Courier New" pitchFamily="127" charset="0"/>
              </a:rPr>
              <a:t>amountTransaction</a:t>
            </a:r>
            <a:r>
              <a:rPr lang="en-US" sz="1200" dirty="0">
                <a:latin typeface="Courier New" pitchFamily="127" charset="0"/>
              </a:rPr>
              <a:t>": {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"</a:t>
            </a:r>
            <a:r>
              <a:rPr lang="en-US" sz="1200" dirty="0" err="1">
                <a:latin typeface="Courier New" pitchFamily="127" charset="0"/>
              </a:rPr>
              <a:t>clientCorrelator</a:t>
            </a:r>
            <a:r>
              <a:rPr lang="en-US" sz="1200" dirty="0">
                <a:latin typeface="Courier New" pitchFamily="127" charset="0"/>
              </a:rPr>
              <a:t>": "100003",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"</a:t>
            </a:r>
            <a:r>
              <a:rPr lang="en-US" sz="1200" dirty="0" err="1">
                <a:latin typeface="Courier New" pitchFamily="127" charset="0"/>
              </a:rPr>
              <a:t>endUserId</a:t>
            </a:r>
            <a:r>
              <a:rPr lang="en-US" sz="1200" dirty="0">
                <a:latin typeface="Courier New" pitchFamily="127" charset="0"/>
              </a:rPr>
              <a:t>": "</a:t>
            </a:r>
            <a:r>
              <a:rPr lang="en-US" sz="1200" dirty="0" err="1">
                <a:latin typeface="Courier New" pitchFamily="127" charset="0"/>
              </a:rPr>
              <a:t>tel</a:t>
            </a:r>
            <a:r>
              <a:rPr lang="en-US" sz="1200" dirty="0">
                <a:latin typeface="Courier New" pitchFamily="127" charset="0"/>
              </a:rPr>
              <a:t>:+</a:t>
            </a:r>
            <a:r>
              <a:rPr lang="en-US" sz="1200" b="1" dirty="0">
                <a:latin typeface="Courier New" pitchFamily="127" charset="0"/>
              </a:rPr>
              <a:t>13500220836</a:t>
            </a:r>
            <a:r>
              <a:rPr lang="en-US" sz="1200" dirty="0">
                <a:latin typeface="Courier New" pitchFamily="127" charset="0"/>
              </a:rPr>
              <a:t>",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"</a:t>
            </a:r>
            <a:r>
              <a:rPr lang="en-US" sz="1200" dirty="0" err="1">
                <a:latin typeface="Courier New" pitchFamily="127" charset="0"/>
              </a:rPr>
              <a:t>paymentAmount</a:t>
            </a:r>
            <a:r>
              <a:rPr lang="en-US" sz="1200" dirty="0">
                <a:latin typeface="Courier New" pitchFamily="127" charset="0"/>
              </a:rPr>
              <a:t>": {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    "</a:t>
            </a:r>
            <a:r>
              <a:rPr lang="en-US" sz="1200" dirty="0" err="1">
                <a:latin typeface="Courier New" pitchFamily="127" charset="0"/>
              </a:rPr>
              <a:t>chargingInformation</a:t>
            </a:r>
            <a:r>
              <a:rPr lang="en-US" sz="1200" dirty="0">
                <a:latin typeface="Courier New" pitchFamily="127" charset="0"/>
              </a:rPr>
              <a:t>": {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        "amount": "10.01",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        "currency": “EUR",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        "description": [”Charge subscriber"]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    </a:t>
            </a:r>
            <a:r>
              <a:rPr lang="en-US" sz="1200" dirty="0" smtClean="0">
                <a:latin typeface="Courier New" pitchFamily="127" charset="0"/>
              </a:rPr>
              <a:t>}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</a:t>
            </a:r>
            <a:r>
              <a:rPr lang="en-US" sz="1200" dirty="0" smtClean="0">
                <a:latin typeface="Courier New" pitchFamily="127" charset="0"/>
              </a:rPr>
              <a:t>        },</a:t>
            </a:r>
            <a:endParaRPr lang="en-US" sz="1200" dirty="0">
              <a:latin typeface="Courier New" pitchFamily="127" charset="0"/>
            </a:endParaRP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"</a:t>
            </a:r>
            <a:r>
              <a:rPr lang="en-US" sz="1200" dirty="0" err="1">
                <a:latin typeface="Courier New" pitchFamily="127" charset="0"/>
              </a:rPr>
              <a:t>referenceCode</a:t>
            </a:r>
            <a:r>
              <a:rPr lang="en-US" sz="1200" dirty="0">
                <a:latin typeface="Courier New" pitchFamily="127" charset="0"/>
              </a:rPr>
              <a:t>": "REF-NJD-12345a",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    "</a:t>
            </a:r>
            <a:r>
              <a:rPr lang="en-US" sz="1200" dirty="0" err="1">
                <a:latin typeface="Courier New" pitchFamily="127" charset="0"/>
              </a:rPr>
              <a:t>transactionOperationStatus</a:t>
            </a:r>
            <a:r>
              <a:rPr lang="en-US" sz="1200" dirty="0">
                <a:latin typeface="Courier New" pitchFamily="127" charset="0"/>
              </a:rPr>
              <a:t>": "</a:t>
            </a:r>
            <a:r>
              <a:rPr lang="en-US" sz="1200" b="1" dirty="0">
                <a:latin typeface="Courier New" pitchFamily="127" charset="0"/>
              </a:rPr>
              <a:t>CHARGED</a:t>
            </a:r>
            <a:r>
              <a:rPr lang="en-US" sz="1200" dirty="0">
                <a:latin typeface="Courier New" pitchFamily="127" charset="0"/>
              </a:rPr>
              <a:t>"</a:t>
            </a:r>
          </a:p>
          <a:p>
            <a:pPr marL="395288" indent="-395288">
              <a:lnSpc>
                <a:spcPct val="90000"/>
              </a:lnSpc>
              <a:buFontTx/>
              <a:buNone/>
            </a:pPr>
            <a:r>
              <a:rPr lang="en-US" sz="1200" dirty="0">
                <a:latin typeface="Courier New" pitchFamily="127" charset="0"/>
              </a:rPr>
              <a:t>    </a:t>
            </a:r>
            <a:r>
              <a:rPr lang="en-US" sz="1200" dirty="0" smtClean="0">
                <a:latin typeface="Courier New" pitchFamily="127" charset="0"/>
              </a:rPr>
              <a:t>}}</a:t>
            </a:r>
            <a:endParaRPr lang="en-US" sz="1800" dirty="0"/>
          </a:p>
          <a:p>
            <a:pPr lvl="0"/>
            <a:r>
              <a:rPr lang="en-US" sz="1800" dirty="0" smtClean="0">
                <a:solidFill>
                  <a:srgbClr val="B1B3B4">
                    <a:lumMod val="50000"/>
                  </a:srgbClr>
                </a:solidFill>
              </a:rPr>
              <a:t>HTTP </a:t>
            </a:r>
            <a:r>
              <a:rPr lang="en-US" sz="1800" dirty="0">
                <a:solidFill>
                  <a:srgbClr val="B1B3B4">
                    <a:lumMod val="50000"/>
                  </a:srgbClr>
                </a:solidFill>
              </a:rPr>
              <a:t>response status </a:t>
            </a:r>
            <a:r>
              <a:rPr lang="en-US" sz="1800" dirty="0" smtClean="0">
                <a:solidFill>
                  <a:srgbClr val="B1B3B4">
                    <a:lumMod val="50000"/>
                  </a:srgbClr>
                </a:solidFill>
              </a:rPr>
              <a:t>code</a:t>
            </a:r>
            <a:endParaRPr lang="en-US" sz="1800" dirty="0">
              <a:solidFill>
                <a:srgbClr val="B1B3B4">
                  <a:lumMod val="50000"/>
                </a:srgb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693"/>
              </p:ext>
            </p:extLst>
          </p:nvPr>
        </p:nvGraphicFramePr>
        <p:xfrm>
          <a:off x="1326604" y="5467679"/>
          <a:ext cx="6915221" cy="1367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705"/>
                <a:gridCol w="3136817"/>
                <a:gridCol w="2007699"/>
              </a:tblGrid>
              <a:tr h="255248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HTTP status code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Description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Note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200 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Successful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500    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Internal server error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The syntax of the request is not correct.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2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1"/>
                </a:solidFill>
              </a:rPr>
              <a:t>M2M data (Vehicle) API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529168" y="1214480"/>
            <a:ext cx="11135785" cy="4439408"/>
          </a:xfrm>
        </p:spPr>
        <p:txBody>
          <a:bodyPr/>
          <a:lstStyle/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Introduction</a:t>
            </a:r>
          </a:p>
          <a:p>
            <a:pPr lvl="1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authorized caller is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able 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to read the car related data, change the status of the car and get the sensor data history of the car.</a:t>
            </a: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Read/update car information API</a:t>
            </a: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Read the sensor logs API</a:t>
            </a:r>
          </a:p>
          <a:p>
            <a:pPr lvl="1"/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53106"/>
              </p:ext>
            </p:extLst>
          </p:nvPr>
        </p:nvGraphicFramePr>
        <p:xfrm>
          <a:off x="940494" y="2354703"/>
          <a:ext cx="11000493" cy="1740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92"/>
                <a:gridCol w="2087602"/>
                <a:gridCol w="4961965"/>
                <a:gridCol w="1896034"/>
              </a:tblGrid>
              <a:tr h="462009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URL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http://&lt;serverRoot&gt;/vehicle/v2/&lt;vin&gt;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336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Query </a:t>
                      </a:r>
                      <a:r>
                        <a:rPr lang="en-US" sz="1200" dirty="0" smtClean="0">
                          <a:effectLst/>
                        </a:rPr>
                        <a:t>String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Parameter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 or Optional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69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/>
                        <a:t>vin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Represents the vehicle identification number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23738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HTTP Method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GET / POST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3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Request format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application/</a:t>
                      </a:r>
                      <a:r>
                        <a:rPr lang="en-US" sz="1200" dirty="0" err="1">
                          <a:effectLst/>
                        </a:rPr>
                        <a:t>json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202404"/>
              </p:ext>
            </p:extLst>
          </p:nvPr>
        </p:nvGraphicFramePr>
        <p:xfrm>
          <a:off x="940494" y="4419529"/>
          <a:ext cx="11000493" cy="2288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92"/>
                <a:gridCol w="2087602"/>
                <a:gridCol w="4961965"/>
                <a:gridCol w="1896034"/>
              </a:tblGrid>
              <a:tr h="462009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URL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http://&lt;serverRoot&gt;/vehicle/v2/&lt;vin&gt;/drivelogs/&lt;timestamp&gt;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336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Query </a:t>
                      </a:r>
                      <a:r>
                        <a:rPr lang="en-US" sz="1200" dirty="0" smtClean="0">
                          <a:effectLst/>
                        </a:rPr>
                        <a:t>String</a:t>
                      </a:r>
                      <a:endParaRPr lang="en-US" sz="1200" dirty="0">
                        <a:effectLst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Parameter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 or Optional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5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  <a:latin typeface="Arial"/>
                          <a:ea typeface="宋体"/>
                          <a:cs typeface="Times New Roman"/>
                        </a:rPr>
                        <a:t>Timestamp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  <a:latin typeface="Arial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1200" baseline="0" dirty="0" smtClean="0">
                          <a:effectLst/>
                          <a:latin typeface="Arial"/>
                          <a:ea typeface="宋体"/>
                          <a:cs typeface="Times New Roman"/>
                        </a:rPr>
                        <a:t> parameter is used to filter the data which is generated after the specified data, it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宋体"/>
                          <a:cs typeface="Times New Roman"/>
                        </a:rPr>
                        <a:t> is the number of seconds that have elapsed since January 1, 1970 (midnight UTC/GMT)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369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/>
                        <a:t>vin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Represents the vehicle identification number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970" marR="6497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Mandatory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</a:tr>
              <a:tr h="237382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HTTP Method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GET 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33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Request format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791845" algn="l"/>
                          <a:tab pos="1620520" algn="l"/>
                          <a:tab pos="2448560" algn="l"/>
                          <a:tab pos="3312160" algn="l"/>
                          <a:tab pos="4104640" algn="l"/>
                          <a:tab pos="4932680" algn="l"/>
                          <a:tab pos="5760720" algn="l"/>
                          <a:tab pos="6480810" algn="l"/>
                        </a:tabLst>
                      </a:pPr>
                      <a:r>
                        <a:rPr lang="en-US" sz="1200" dirty="0">
                          <a:effectLst/>
                        </a:rPr>
                        <a:t>application/</a:t>
                      </a:r>
                      <a:r>
                        <a:rPr lang="en-US" sz="1200" dirty="0" err="1">
                          <a:effectLst/>
                        </a:rPr>
                        <a:t>json</a:t>
                      </a:r>
                      <a:endParaRPr lang="en-US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970" marR="6497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2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1_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esentationTemplate2011">
  <a:themeElements>
    <a:clrScheme name="Ericsson 7">
      <a:dk1>
        <a:srgbClr val="000000"/>
      </a:dk1>
      <a:lt1>
        <a:srgbClr val="FFFFFF"/>
      </a:lt1>
      <a:dk2>
        <a:srgbClr val="00285F"/>
      </a:dk2>
      <a:lt2>
        <a:srgbClr val="B1B3B4"/>
      </a:lt2>
      <a:accent1>
        <a:srgbClr val="89BA17"/>
      </a:accent1>
      <a:accent2>
        <a:srgbClr val="F08A00"/>
      </a:accent2>
      <a:accent3>
        <a:srgbClr val="00A9D4"/>
      </a:accent3>
      <a:accent4>
        <a:srgbClr val="E32119"/>
      </a:accent4>
      <a:accent5>
        <a:srgbClr val="FABB00"/>
      </a:accent5>
      <a:accent6>
        <a:srgbClr val="8F3F7B"/>
      </a:accent6>
      <a:hlink>
        <a:srgbClr val="00A9D4"/>
      </a:hlink>
      <a:folHlink>
        <a:srgbClr val="007B78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4FB9F1445FBAFC428726FD3609DD3C7C" ma:contentTypeVersion="4" ma:contentTypeDescription="EriCOLL Document Content Type" ma:contentTypeScope="" ma:versionID="47100111f3ff73bec74fca115b6605ae">
  <xsd:schema xmlns:xsd="http://www.w3.org/2001/XMLSchema" xmlns:xs="http://www.w3.org/2001/XMLSchema" xmlns:p="http://schemas.microsoft.com/office/2006/metadata/properties" xmlns:ns2="a3314e42-80d9-4210-87c3-4deb742d9b43" xmlns:ns3="08b2df90-05d3-4030-90d4-c9feeb4a1cd9" xmlns:ns4="http://schemas.microsoft.com/sharepoint/v4" targetNamespace="http://schemas.microsoft.com/office/2006/metadata/properties" ma:root="true" ma:fieldsID="275094ae5730d044576ad7895f82abde" ns2:_="" ns3:_="" ns4:_="">
    <xsd:import namespace="a3314e42-80d9-4210-87c3-4deb742d9b43"/>
    <xsd:import namespace="08b2df90-05d3-4030-90d4-c9feeb4a1c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2:EriCOLLCategoryTaxHTField0" minOccurs="0"/>
                <xsd:element ref="ns2:EriCOLLOrganizationUnitTaxHTField0" minOccurs="0"/>
                <xsd:element ref="ns2:EriCOLLCompetenceTaxHTField0" minOccurs="0"/>
                <xsd:element ref="ns2:EriCOLLCountryTaxHTField0" minOccurs="0"/>
                <xsd:element ref="ns2:EriCOLLProcessTaxHTField0" minOccurs="0"/>
                <xsd:element ref="ns3:TaxKeywordTaxHTField" minOccurs="0"/>
                <xsd:element ref="ns2:EriCOLLProductsTaxHTField0" minOccurs="0"/>
                <xsd:element ref="ns3:TaxCatchAll" minOccurs="0"/>
                <xsd:element ref="ns2:EriCOLLProjectsTaxHTField0" minOccurs="0"/>
                <xsd:element ref="ns3:TaxCatchAllLabel" minOccurs="0"/>
                <xsd:element ref="ns3:EriCOLLCustomerTaxHTField0" minOccurs="0"/>
                <xsd:element ref="ns2:_dlc_DocIdUrl" minOccurs="0"/>
                <xsd:element ref="ns2:_dlc_DocIdPersistId" minOccurs="0"/>
                <xsd:element ref="ns2:_dlc_Doc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14e42-80d9-4210-87c3-4deb742d9b43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4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16" nillable="true" ma:taxonomy="true" ma:internalName="EriCOLLOrganizationUnitTaxHTField0" ma:taxonomyFieldName="EriCOLLOrganizationUnit" ma:displayName="Organization Unit." ma:default="2;#BUSS Development Unit|308ebeb9-0676-4c82-8ee0-eed60dc10342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18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0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2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24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26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Url" ma:index="3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3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b331651f-af72-47e1-b6d6-6210960e5c4e}" ma:internalName="TaxCatchAll" ma:showField="CatchAllData" ma:web="a3314e42-80d9-4210-87c3-4deb742d9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description="" ma:hidden="true" ma:list="{b331651f-af72-47e1-b6d6-6210960e5c4e}" ma:internalName="TaxCatchAllLabel" ma:readOnly="true" ma:showField="CatchAllDataLabel" ma:web="a3314e42-80d9-4210-87c3-4deb742d9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8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b2df90-05d3-4030-90d4-c9feeb4a1cd9">
      <Value>7</Value>
      <Value>6</Value>
    </TaxCatchAll>
    <TaxKeywordTaxHTField xmlns="08b2df90-05d3-4030-90d4-c9feeb4a1cd9">
      <Terms xmlns="http://schemas.microsoft.com/office/infopath/2007/PartnerControls"/>
    </TaxKeywordTaxHTField>
    <EriCOLLProductsTaxHTField0 xmlns="a3314e42-80d9-4210-87c3-4deb742d9b43">
      <Terms xmlns="http://schemas.microsoft.com/office/infopath/2007/PartnerControls"/>
    </EriCOLLProductsTaxHTField0>
    <EriCOLLProjectsTaxHTField0 xmlns="a3314e42-80d9-4210-87c3-4deb742d9b43">
      <Terms xmlns="http://schemas.microsoft.com/office/infopath/2007/PartnerControls"/>
    </EriCOLLProjectsTaxHTField0>
    <EriCOLLProcessTaxHTField0 xmlns="a3314e42-80d9-4210-87c3-4deb742d9b43">
      <Terms xmlns="http://schemas.microsoft.com/office/infopath/2007/PartnerControls"/>
    </EriCOLLProcessTaxHTField0>
    <EriCOLLCategoryTaxHTField0 xmlns="a3314e42-80d9-4210-87c3-4deb742d9b43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</TermName>
          <TermId xmlns="http://schemas.microsoft.com/office/infopath/2007/PartnerControls">0099e0b8-baa3-492f-a27f-71cd464d6b74</TermId>
        </TermInfo>
      </Terms>
    </EriCOLLCategoryTaxHTField0>
    <EriCOLLOrganizationUnitTaxHTField0 xmlns="a3314e42-80d9-4210-87c3-4deb742d9b43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GFSM Experience Marketing</TermName>
          <TermId xmlns="http://schemas.microsoft.com/office/infopath/2007/PartnerControls">25983641-e846-4208-af9c-898610ce2615</TermId>
        </TermInfo>
      </Terms>
    </EriCOLLOrganizationUnitTaxHTField0>
    <EriCOLLCompetenceTaxHTField0 xmlns="a3314e42-80d9-4210-87c3-4deb742d9b43">
      <Terms xmlns="http://schemas.microsoft.com/office/infopath/2007/PartnerControls"/>
    </EriCOLLCompetenceTaxHTField0>
    <EriCOLLCountryTaxHTField0 xmlns="a3314e42-80d9-4210-87c3-4deb742d9b43">
      <Terms xmlns="http://schemas.microsoft.com/office/infopath/2007/PartnerControls"/>
    </EriCOLLCountryTaxHTField0>
    <AbstractOrSummary. xmlns="a3314e42-80d9-4210-87c3-4deb742d9b43" xsi:nil="true"/>
    <EriCOLLDate. xmlns="a3314e42-80d9-4210-87c3-4deb742d9b43" xsi:nil="true"/>
    <Prepared. xmlns="a3314e42-80d9-4210-87c3-4deb742d9b43" xsi:nil="true"/>
    <_dlc_DocId xmlns="a3314e42-80d9-4210-87c3-4deb742d9b43">N6E2Q4KNT6Q3-1-75</_dlc_DocId>
    <_dlc_DocIdUrl xmlns="a3314e42-80d9-4210-87c3-4deb742d9b43">
      <Url>https://ericoll.internal.ericsson.com/sites/ESIF/_layouts/DocIdRedir.aspx?ID=N6E2Q4KNT6Q3-1-75</Url>
      <Description>N6E2Q4KNT6Q3-1-75</Description>
    </_dlc_DocIdUrl>
    <EriCOLLCustomerTaxHTField0 xmlns="08b2df90-05d3-4030-90d4-c9feeb4a1cd9">
      <Terms xmlns="http://schemas.microsoft.com/office/infopath/2007/PartnerControls"/>
    </EriCOLLCustomerTaxHTField0>
    <IconOverlay xmlns="http://schemas.microsoft.com/sharepoint/v4" xsi:nil="true"/>
  </documentManagement>
</p:properties>
</file>

<file path=customXml/item5.xml><?xml version="1.0" encoding="utf-8"?>
<LongProperties xmlns="http://schemas.microsoft.com/office/2006/metadata/longProperties"/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28EC9A-CBC6-4A22-B028-C7A177B50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314e42-80d9-4210-87c3-4deb742d9b43"/>
    <ds:schemaRef ds:uri="08b2df90-05d3-4030-90d4-c9feeb4a1c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00B826-FE4B-462D-B903-63ECD716CA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FA7EC2C-E957-4ED6-98C2-6560262B5E0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E9A7A1-62FD-498F-AE3B-D1549A7F4896}">
  <ds:schemaRefs>
    <ds:schemaRef ds:uri="http://schemas.openxmlformats.org/package/2006/metadata/core-properties"/>
    <ds:schemaRef ds:uri="http://purl.org/dc/terms/"/>
    <ds:schemaRef ds:uri="a3314e42-80d9-4210-87c3-4deb742d9b43"/>
    <ds:schemaRef ds:uri="http://schemas.microsoft.com/sharepoint/v4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08b2df90-05d3-4030-90d4-c9feeb4a1cd9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CA8CAF24-9447-41BB-B5D4-DC9660AC98E7}">
  <ds:schemaRefs>
    <ds:schemaRef ds:uri="http://schemas.microsoft.com/office/2006/metadata/longProperties"/>
  </ds:schemaRefs>
</ds:datastoreItem>
</file>

<file path=customXml/itemProps6.xml><?xml version="1.0" encoding="utf-8"?>
<ds:datastoreItem xmlns:ds="http://schemas.openxmlformats.org/officeDocument/2006/customXml" ds:itemID="{DFE8298A-099B-4C75-9729-AFDF281DD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27425</TotalTime>
  <Words>1064</Words>
  <Application>Microsoft Office PowerPoint</Application>
  <PresentationFormat>Custom</PresentationFormat>
  <Paragraphs>312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1_PresentationTemplate2011</vt:lpstr>
      <vt:lpstr>2_PresentationTemplate2011</vt:lpstr>
      <vt:lpstr>Guideline of using ericsson exposed charging APIs</vt:lpstr>
      <vt:lpstr>A glance at Exposed apis</vt:lpstr>
      <vt:lpstr>GSMA SMS API</vt:lpstr>
      <vt:lpstr>GSMA SMS API</vt:lpstr>
      <vt:lpstr>GSMA Location API</vt:lpstr>
      <vt:lpstr>GSMA Location API</vt:lpstr>
      <vt:lpstr>GSMA Payment API</vt:lpstr>
      <vt:lpstr>GSMA Payment API</vt:lpstr>
      <vt:lpstr>M2M data (Vehicle) API</vt:lpstr>
      <vt:lpstr>M2M data (Vehicle) API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 of using ericsson exposed charging APIs</dc:title>
  <dc:creator>Robert Liu</dc:creator>
  <cp:keywords/>
  <dc:description>Rev A</dc:description>
  <cp:lastModifiedBy>Wenzheng Zhu</cp:lastModifiedBy>
  <cp:revision>782</cp:revision>
  <cp:lastPrinted>2014-01-02T09:24:44Z</cp:lastPrinted>
  <dcterms:created xsi:type="dcterms:W3CDTF">2011-05-24T09:22:48Z</dcterms:created>
  <dcterms:modified xsi:type="dcterms:W3CDTF">2015-06-09T11:01:33Z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FooterType">
    <vt:lpwstr>PresTemp</vt:lpwstr>
  </property>
  <property fmtid="{D5CDD505-2E9C-101B-9397-08002B2CF9AE}" pid="7" name="UsedFont">
    <vt:lpwstr>Ericsson Capital TT</vt:lpwstr>
  </property>
  <property fmtid="{D5CDD505-2E9C-101B-9397-08002B2CF9AE}" pid="8" name="x">
    <vt:lpwstr>1</vt:lpwstr>
  </property>
  <property fmtid="{D5CDD505-2E9C-101B-9397-08002B2CF9AE}" pid="9" name="White">
    <vt:bool>true</vt:bool>
  </property>
  <property fmtid="{D5CDD505-2E9C-101B-9397-08002B2CF9AE}" pid="10" name="chkMetaData">
    <vt:bool>false</vt:bool>
  </property>
  <property fmtid="{D5CDD505-2E9C-101B-9397-08002B2CF9AE}" pid="11" name="chkTaglines">
    <vt:bool>false</vt:bool>
  </property>
  <property fmtid="{D5CDD505-2E9C-101B-9397-08002B2CF9AE}" pid="12" name="SecurityClass">
    <vt:lpwstr>Ericsson Internal</vt:lpwstr>
  </property>
  <property fmtid="{D5CDD505-2E9C-101B-9397-08002B2CF9AE}" pid="13" name="txtConfLabel">
    <vt:lpwstr>Commercial in confidence</vt:lpwstr>
  </property>
  <property fmtid="{D5CDD505-2E9C-101B-9397-08002B2CF9AE}" pid="14" name="optUseConfClass">
    <vt:bool>false</vt:bool>
  </property>
  <property fmtid="{D5CDD505-2E9C-101B-9397-08002B2CF9AE}" pid="15" name="optUseConfLabel">
    <vt:bool>true</vt:bool>
  </property>
  <property fmtid="{D5CDD505-2E9C-101B-9397-08002B2CF9AE}" pid="16" name="optFooterCVLDocNo">
    <vt:bool>true</vt:bool>
  </property>
  <property fmtid="{D5CDD505-2E9C-101B-9397-08002B2CF9AE}" pid="17" name="optFooterCVLCopyright">
    <vt:bool>false</vt:bool>
  </property>
  <property fmtid="{D5CDD505-2E9C-101B-9397-08002B2CF9AE}" pid="18" name="optEnterText1">
    <vt:bool>false</vt:bool>
  </property>
  <property fmtid="{D5CDD505-2E9C-101B-9397-08002B2CF9AE}" pid="19" name="optFooterCVLConfLabel">
    <vt:bool>true</vt:bool>
  </property>
  <property fmtid="{D5CDD505-2E9C-101B-9397-08002B2CF9AE}" pid="20" name="optEnterText2">
    <vt:bool>false</vt:bool>
  </property>
  <property fmtid="{D5CDD505-2E9C-101B-9397-08002B2CF9AE}" pid="21" name="optFooterCVLTitle">
    <vt:bool>true</vt:bool>
  </property>
  <property fmtid="{D5CDD505-2E9C-101B-9397-08002B2CF9AE}" pid="22" name="optFooterCVLPrep">
    <vt:bool>false</vt:bool>
  </property>
  <property fmtid="{D5CDD505-2E9C-101B-9397-08002B2CF9AE}" pid="23" name="optEnterText3">
    <vt:bool>false</vt:bool>
  </property>
  <property fmtid="{D5CDD505-2E9C-101B-9397-08002B2CF9AE}" pid="24" name="optFooterCVLDate">
    <vt:bool>false</vt:bool>
  </property>
  <property fmtid="{D5CDD505-2E9C-101B-9397-08002B2CF9AE}" pid="25" name="optEnterText4">
    <vt:bool>true</vt:bool>
  </property>
  <property fmtid="{D5CDD505-2E9C-101B-9397-08002B2CF9AE}" pid="26" name="LeftFooterField">
    <vt:lpwstr/>
  </property>
  <property fmtid="{D5CDD505-2E9C-101B-9397-08002B2CF9AE}" pid="27" name="MiddleFooterField">
    <vt:lpwstr>Commercial in confidence</vt:lpwstr>
  </property>
  <property fmtid="{D5CDD505-2E9C-101B-9397-08002B2CF9AE}" pid="28" name="RightFooterField">
    <vt:lpwstr/>
  </property>
  <property fmtid="{D5CDD505-2E9C-101B-9397-08002B2CF9AE}" pid="29" name="RightFooterField2">
    <vt:lpwstr>2015-03-19</vt:lpwstr>
  </property>
  <property fmtid="{D5CDD505-2E9C-101B-9397-08002B2CF9AE}" pid="30" name="TotalNumb">
    <vt:bool>false</vt:bool>
  </property>
  <property fmtid="{D5CDD505-2E9C-101B-9397-08002B2CF9AE}" pid="31" name="Pages">
    <vt:bool>true</vt:bool>
  </property>
  <property fmtid="{D5CDD505-2E9C-101B-9397-08002B2CF9AE}" pid="32" name="DocumentType2">
    <vt:lpwstr>Presentation2011</vt:lpwstr>
  </property>
  <property fmtid="{D5CDD505-2E9C-101B-9397-08002B2CF9AE}" pid="33" name="TemplateName2">
    <vt:lpwstr>CXC 173 2731/1</vt:lpwstr>
  </property>
  <property fmtid="{D5CDD505-2E9C-101B-9397-08002B2CF9AE}" pid="34" name="TemplateVersion2">
    <vt:lpwstr>R1A</vt:lpwstr>
  </property>
  <property fmtid="{D5CDD505-2E9C-101B-9397-08002B2CF9AE}" pid="35" name="PackageNo">
    <vt:lpwstr>LXA 119 603</vt:lpwstr>
  </property>
  <property fmtid="{D5CDD505-2E9C-101B-9397-08002B2CF9AE}" pid="36" name="PackageVersion">
    <vt:lpwstr>R4A</vt:lpwstr>
  </property>
  <property fmtid="{D5CDD505-2E9C-101B-9397-08002B2CF9AE}" pid="37" name="Prepared">
    <vt:lpwstr>Robert Liu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A</vt:lpwstr>
  </property>
  <property fmtid="{D5CDD505-2E9C-101B-9397-08002B2CF9AE}" pid="42" name="DocName">
    <vt:lpwstr>INFORMATION</vt:lpwstr>
  </property>
  <property fmtid="{D5CDD505-2E9C-101B-9397-08002B2CF9AE}" pid="43" name="Title">
    <vt:lpwstr/>
  </property>
  <property fmtid="{D5CDD505-2E9C-101B-9397-08002B2CF9AE}" pid="44" name="Date">
    <vt:lpwstr>2015-03-19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EriCOLLCategory">
    <vt:lpwstr>6;#Marketing|0099e0b8-baa3-492f-a27f-71cd464d6b74</vt:lpwstr>
  </property>
  <property fmtid="{D5CDD505-2E9C-101B-9397-08002B2CF9AE}" pid="48" name="EriCOLLOrganizationUnit">
    <vt:lpwstr>7;#GFSM Experience Marketing|25983641-e846-4208-af9c-898610ce2615</vt:lpwstr>
  </property>
  <property fmtid="{D5CDD505-2E9C-101B-9397-08002B2CF9AE}" pid="49" name="TaxKeyword">
    <vt:lpwstr/>
  </property>
  <property fmtid="{D5CDD505-2E9C-101B-9397-08002B2CF9AE}" pid="50" name="EriCOLLProjects">
    <vt:lpwstr/>
  </property>
  <property fmtid="{D5CDD505-2E9C-101B-9397-08002B2CF9AE}" pid="51" name="EriCOLLCompetence">
    <vt:lpwstr/>
  </property>
  <property fmtid="{D5CDD505-2E9C-101B-9397-08002B2CF9AE}" pid="52" name="EriCOLLProcess">
    <vt:lpwstr/>
  </property>
  <property fmtid="{D5CDD505-2E9C-101B-9397-08002B2CF9AE}" pid="53" name="EriCOLLProducts">
    <vt:lpwstr/>
  </property>
  <property fmtid="{D5CDD505-2E9C-101B-9397-08002B2CF9AE}" pid="54" name="EriCOLLCountry">
    <vt:lpwstr/>
  </property>
  <property fmtid="{D5CDD505-2E9C-101B-9397-08002B2CF9AE}" pid="55" name="UpdateProcess">
    <vt:lpwstr>End</vt:lpwstr>
  </property>
  <property fmtid="{D5CDD505-2E9C-101B-9397-08002B2CF9AE}" pid="56" name="ContentTypeId">
    <vt:lpwstr>0x010100BB337192E63E44A7A744CE7393F41F4E004FB9F1445FBAFC428726FD3609DD3C7C</vt:lpwstr>
  </property>
  <property fmtid="{D5CDD505-2E9C-101B-9397-08002B2CF9AE}" pid="57" name="ContentType">
    <vt:lpwstr>EriCOLL Docs</vt:lpwstr>
  </property>
  <property fmtid="{D5CDD505-2E9C-101B-9397-08002B2CF9AE}" pid="58" name="URL">
    <vt:lpwstr/>
  </property>
  <property fmtid="{D5CDD505-2E9C-101B-9397-08002B2CF9AE}" pid="59" name="_dlc_DocIdItemGuid">
    <vt:lpwstr>8f76364b-b099-47b3-a16b-16a28cb39f15</vt:lpwstr>
  </property>
</Properties>
</file>